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Montserrat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317440C-21C7-46A9-ACDF-41E12A52080D}">
  <a:tblStyle styleId="{3317440C-21C7-46A9-ACDF-41E12A52080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5.xml"/><Relationship Id="rId22" Type="http://schemas.openxmlformats.org/officeDocument/2006/relationships/font" Target="fonts/Montserrat-bold.fntdata"/><Relationship Id="rId10" Type="http://schemas.openxmlformats.org/officeDocument/2006/relationships/slide" Target="slides/slide4.xml"/><Relationship Id="rId21" Type="http://schemas.openxmlformats.org/officeDocument/2006/relationships/font" Target="fonts/Montserrat-regular.fntdata"/><Relationship Id="rId13" Type="http://schemas.openxmlformats.org/officeDocument/2006/relationships/slide" Target="slides/slide7.xml"/><Relationship Id="rId24" Type="http://schemas.openxmlformats.org/officeDocument/2006/relationships/font" Target="fonts/Montserrat-boldItalic.fntdata"/><Relationship Id="rId12" Type="http://schemas.openxmlformats.org/officeDocument/2006/relationships/slide" Target="slides/slide6.xml"/><Relationship Id="rId23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oboto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Roboto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a8b64ace01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a8b64ace01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a8b64acc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a8b64acc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a8b64acca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a8b64acca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8b64acca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8b64acca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8b64ace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a8b64ace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8b64ace01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8b64ace0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8b64ace01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8b64ace01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a8b64ace01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a8b64ace01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8b64ace01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8b64ace01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489250" y="332525"/>
            <a:ext cx="8222100" cy="77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Machine Learning Mini-Project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425900" y="2745800"/>
            <a:ext cx="3359100" cy="20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3"/>
          <p:cNvSpPr txBox="1"/>
          <p:nvPr/>
        </p:nvSpPr>
        <p:spPr>
          <a:xfrm>
            <a:off x="438650" y="1188600"/>
            <a:ext cx="8136300" cy="3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Prediction and Analysis of Degree of Suicidal Ideation in Online Content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Noah C. Jones B.Sc., Morehouse College (2017)</a:t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Submitt</a:t>
            </a: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 to the </a:t>
            </a:r>
            <a:r>
              <a:rPr b="1"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Program in Media Arts and Sciences, School of Architecture and Planning</a:t>
            </a: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partial fulfillment of the requirements for the degree of </a:t>
            </a:r>
            <a:r>
              <a:rPr b="1"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Master of Science</a:t>
            </a: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at the </a:t>
            </a:r>
            <a:r>
              <a:rPr b="1"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MASSACHUSETTS INSTITUTE OF TECHNOLOGY June 20220</a:t>
            </a:r>
            <a:endParaRPr b="1"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Members:</a:t>
            </a:r>
            <a:endParaRPr b="1"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AutoNum type="arabicPeriod"/>
            </a:pPr>
            <a:r>
              <a:rPr b="1"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Rajswi Lochan(1806095)</a:t>
            </a:r>
            <a:endParaRPr b="1"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AutoNum type="arabicPeriod"/>
            </a:pPr>
            <a:r>
              <a:rPr b="1"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Prince Sinha(1806132)</a:t>
            </a:r>
            <a:endParaRPr b="1"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AutoNum type="arabicPeriod"/>
            </a:pPr>
            <a:r>
              <a:rPr b="1"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Parth Sharma(1806172)</a:t>
            </a:r>
            <a:endParaRPr b="1"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idx="1" type="subTitle"/>
          </p:nvPr>
        </p:nvSpPr>
        <p:spPr>
          <a:xfrm>
            <a:off x="196425" y="175755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Char char="❖"/>
            </a:pPr>
            <a:r>
              <a:rPr lang="en" sz="2600">
                <a:latin typeface="Montserrat"/>
                <a:ea typeface="Montserrat"/>
                <a:cs typeface="Montserrat"/>
                <a:sym typeface="Montserrat"/>
              </a:rPr>
              <a:t>Result</a:t>
            </a:r>
            <a:endParaRPr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1055"/>
            <a:ext cx="8629909" cy="4230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75" name="Google Shape;75;p1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r>
              <a:rPr lang="en" u="sng">
                <a:latin typeface="Times New Roman"/>
                <a:ea typeface="Times New Roman"/>
                <a:cs typeface="Times New Roman"/>
                <a:sym typeface="Times New Roman"/>
              </a:rPr>
              <a:t>Data Collection</a:t>
            </a:r>
            <a:endParaRPr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475950" y="923050"/>
            <a:ext cx="83508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Char char="❏"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this project we had used </a:t>
            </a:r>
            <a:r>
              <a:rPr b="1"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Reddit’s API</a:t>
            </a: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collect posts from two subreddits: “r/depression” and “r/Suicidewatch”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Char char="❏"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aim to automate as much of this process as possible into neat functions to enable repeatability on data collection front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Char char="❏"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collecting data from servers , we had created a </a:t>
            </a:r>
            <a:r>
              <a:rPr b="1"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randomized delay between requests</a:t>
            </a: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as a consideration to Reddit’s servers and security staff.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                       </a:t>
            </a:r>
            <a:r>
              <a:rPr b="1" lang="en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had used functions to automate the Data Collection process</a:t>
            </a:r>
            <a:endParaRPr b="1"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●"/>
            </a:pPr>
            <a:r>
              <a:rPr b="1" lang="en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the thesis authors had used </a:t>
            </a:r>
            <a:r>
              <a:rPr b="1"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University of Maryland Suicide Risk Dataset</a:t>
            </a: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provided to them by the Shared   Task Organizers from CLPsych.</a:t>
            </a:r>
            <a:endParaRPr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Since they provide dataset to only those who are participating in the event. So, </a:t>
            </a:r>
            <a:r>
              <a:rPr b="1" lang="en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had collected the data from source mentioned (posts from subreddits). They had also collected from same source.</a:t>
            </a:r>
            <a:endParaRPr b="1"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2" name="Google Shape;82;p1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127350" y="820700"/>
            <a:ext cx="8836500" cy="41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0" y="650900"/>
            <a:ext cx="9144000" cy="43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Times New Roman"/>
              <a:buChar char="❏"/>
            </a:pPr>
            <a:r>
              <a:rPr lang="en"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Both the </a:t>
            </a:r>
            <a:r>
              <a:rPr b="1" lang="en"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Subreddit’s dataset have 100 columns</a:t>
            </a:r>
            <a:r>
              <a:rPr lang="en"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We had chosen </a:t>
            </a:r>
            <a:r>
              <a:rPr b="1" lang="en"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only relevant features</a:t>
            </a:r>
            <a:r>
              <a:rPr lang="en"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our models.</a:t>
            </a:r>
            <a:endParaRPr sz="16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Times New Roman"/>
              <a:buChar char="❏"/>
            </a:pPr>
            <a:r>
              <a:rPr lang="en"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Text data in the both the title and post</a:t>
            </a:r>
            <a:r>
              <a:rPr lang="en"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itself can potentially serve our classifier well </a:t>
            </a:r>
            <a:endParaRPr sz="16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Times New Roman"/>
              <a:buChar char="❏"/>
            </a:pPr>
            <a:r>
              <a:rPr lang="en"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b="1" lang="en"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author’s name and the number of comments</a:t>
            </a:r>
            <a:r>
              <a:rPr lang="en"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are curveball choices. There just might be a connection between a user’s handle and his/her psyche. There also might be a connection between the number of comments made.</a:t>
            </a:r>
            <a:endParaRPr sz="16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Times New Roman"/>
              <a:buChar char="❏"/>
            </a:pPr>
            <a:r>
              <a:rPr b="1" lang="en"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Url:</a:t>
            </a:r>
            <a:r>
              <a:rPr lang="en" sz="16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Here url in for reference. In case if we would want to look deeper into a particular post.</a:t>
            </a:r>
            <a:endParaRPr sz="16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Finally , we’ve picked </a:t>
            </a:r>
            <a:r>
              <a:rPr b="1" lang="en" sz="18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five columns that could help in our EDA</a:t>
            </a:r>
            <a:r>
              <a:rPr lang="en" sz="17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, looking at all columns of </a:t>
            </a:r>
            <a:r>
              <a:rPr b="1" lang="en" sz="17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r/suicidewatch(Shape:994,6)</a:t>
            </a:r>
            <a:r>
              <a:rPr lang="en" sz="17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1" lang="en" sz="17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r/depression(Shape:988,6)</a:t>
            </a:r>
            <a:endParaRPr b="1" sz="17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85" name="Google Shape;85;p15"/>
          <p:cNvGraphicFramePr/>
          <p:nvPr/>
        </p:nvGraphicFramePr>
        <p:xfrm>
          <a:off x="98250" y="331462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383838"/>
                </a:solidFill>
                <a:tableStyleId>{3317440C-21C7-46A9-ACDF-41E12A52080D}</a:tableStyleId>
              </a:tblPr>
              <a:tblGrid>
                <a:gridCol w="474400"/>
                <a:gridCol w="1744950"/>
                <a:gridCol w="1833175"/>
                <a:gridCol w="1195975"/>
                <a:gridCol w="803850"/>
                <a:gridCol w="474400"/>
                <a:gridCol w="2299850"/>
              </a:tblGrid>
              <a:tr h="3464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D5D5D5"/>
                          </a:solidFill>
                          <a:highlight>
                            <a:srgbClr val="38383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title</a:t>
                      </a:r>
                      <a:endParaRPr b="1" sz="1050">
                        <a:solidFill>
                          <a:srgbClr val="D5D5D5"/>
                        </a:solidFill>
                        <a:highlight>
                          <a:srgbClr val="38383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D5D5D5"/>
                          </a:solidFill>
                          <a:highlight>
                            <a:srgbClr val="38383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selftext</a:t>
                      </a:r>
                      <a:endParaRPr b="1" sz="1050">
                        <a:solidFill>
                          <a:srgbClr val="D5D5D5"/>
                        </a:solidFill>
                        <a:highlight>
                          <a:srgbClr val="38383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D5D5D5"/>
                          </a:solidFill>
                          <a:highlight>
                            <a:srgbClr val="38383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author</a:t>
                      </a:r>
                      <a:endParaRPr b="1" sz="1050">
                        <a:solidFill>
                          <a:srgbClr val="D5D5D5"/>
                        </a:solidFill>
                        <a:highlight>
                          <a:srgbClr val="38383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D5D5D5"/>
                          </a:solidFill>
                          <a:highlight>
                            <a:srgbClr val="38383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num_comments</a:t>
                      </a:r>
                      <a:endParaRPr b="1" sz="1050">
                        <a:solidFill>
                          <a:srgbClr val="D5D5D5"/>
                        </a:solidFill>
                        <a:highlight>
                          <a:srgbClr val="38383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D5D5D5"/>
                          </a:solidFill>
                          <a:highlight>
                            <a:srgbClr val="38383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is_suicide</a:t>
                      </a:r>
                      <a:endParaRPr b="1" sz="1050">
                        <a:solidFill>
                          <a:srgbClr val="D5D5D5"/>
                        </a:solidFill>
                        <a:highlight>
                          <a:srgbClr val="38383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D5D5D5"/>
                          </a:solidFill>
                          <a:highlight>
                            <a:srgbClr val="38383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url</a:t>
                      </a:r>
                      <a:endParaRPr b="1" sz="1050">
                        <a:solidFill>
                          <a:srgbClr val="D5D5D5"/>
                        </a:solidFill>
                        <a:highlight>
                          <a:srgbClr val="38383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590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D5D5D5"/>
                          </a:solidFill>
                          <a:highlight>
                            <a:srgbClr val="38383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b="1" sz="1050">
                        <a:solidFill>
                          <a:srgbClr val="D5D5D5"/>
                        </a:solidFill>
                        <a:highlight>
                          <a:srgbClr val="38383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 anchor="ctr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D5D5D5"/>
                          </a:solidFill>
                          <a:highlight>
                            <a:srgbClr val="38383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Our most-broken and least-understood rules is ...</a:t>
                      </a:r>
                      <a:endParaRPr sz="1050">
                        <a:solidFill>
                          <a:srgbClr val="D5D5D5"/>
                        </a:solidFill>
                        <a:highlight>
                          <a:srgbClr val="38383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D5D5D5"/>
                          </a:solidFill>
                          <a:highlight>
                            <a:srgbClr val="38383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We understand that most people who reply immed...</a:t>
                      </a:r>
                      <a:endParaRPr sz="1050">
                        <a:solidFill>
                          <a:srgbClr val="D5D5D5"/>
                        </a:solidFill>
                        <a:highlight>
                          <a:srgbClr val="38383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D5D5D5"/>
                          </a:solidFill>
                          <a:highlight>
                            <a:srgbClr val="38383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SQLwitch</a:t>
                      </a:r>
                      <a:endParaRPr sz="1050">
                        <a:solidFill>
                          <a:srgbClr val="D5D5D5"/>
                        </a:solidFill>
                        <a:highlight>
                          <a:srgbClr val="38383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D5D5D5"/>
                          </a:solidFill>
                          <a:highlight>
                            <a:srgbClr val="38383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175</a:t>
                      </a:r>
                      <a:endParaRPr sz="1050">
                        <a:solidFill>
                          <a:srgbClr val="D5D5D5"/>
                        </a:solidFill>
                        <a:highlight>
                          <a:srgbClr val="38383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D5D5D5"/>
                          </a:solidFill>
                          <a:highlight>
                            <a:srgbClr val="38383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50">
                        <a:solidFill>
                          <a:srgbClr val="D5D5D5"/>
                        </a:solidFill>
                        <a:highlight>
                          <a:srgbClr val="38383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rgbClr val="D5D5D5"/>
                          </a:solidFill>
                          <a:highlight>
                            <a:srgbClr val="383838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https://www.reddit.com/r/depression/comments/d.</a:t>
                      </a:r>
                      <a:endParaRPr sz="1050">
                        <a:solidFill>
                          <a:srgbClr val="D5D5D5"/>
                        </a:solidFill>
                        <a:highlight>
                          <a:srgbClr val="383838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6675" marB="66675" marR="66675" marL="66675"/>
                </a:tc>
              </a:tr>
            </a:tbl>
          </a:graphicData>
        </a:graphic>
      </p:graphicFrame>
      <p:sp>
        <p:nvSpPr>
          <p:cNvPr id="86" name="Google Shape;86;p15"/>
          <p:cNvSpPr txBox="1"/>
          <p:nvPr/>
        </p:nvSpPr>
        <p:spPr>
          <a:xfrm>
            <a:off x="183950" y="4351100"/>
            <a:ext cx="87408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selection of relevant features , we had concatenated the selected parts of both dataset before cleaning.</a:t>
            </a:r>
            <a:endParaRPr>
              <a:solidFill>
                <a:srgbClr val="EFEFE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got combined dataset(Shape:1982 rows * 6 columns)</a:t>
            </a:r>
            <a:endParaRPr>
              <a:solidFill>
                <a:srgbClr val="EFEFE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42450" y="42450"/>
            <a:ext cx="88365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Cleaning , Pre-processing and EDA(Exploratory Data Analysis)</a:t>
            </a:r>
            <a:endParaRPr b="1" sz="22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3" name="Google Shape;93;p16"/>
          <p:cNvSpPr txBox="1"/>
          <p:nvPr/>
        </p:nvSpPr>
        <p:spPr>
          <a:xfrm>
            <a:off x="35375" y="-7025"/>
            <a:ext cx="86832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cleaning and Exploratory Data Analysis</a:t>
            </a:r>
            <a:endParaRPr sz="1800" u="sng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113200" y="601375"/>
            <a:ext cx="89145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500"/>
              <a:buFont typeface="Times New Roman"/>
              <a:buChar char="❏"/>
            </a:pPr>
            <a:r>
              <a:rPr lang="en" sz="15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" sz="15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leaned all selected features by tokenizing and lamentizing them. Author’s name sliced using Word Ninja.</a:t>
            </a:r>
            <a:endParaRPr sz="15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500"/>
              <a:buFont typeface="Times New Roman"/>
              <a:buChar char="❏"/>
            </a:pPr>
            <a:r>
              <a:rPr lang="en" sz="15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Word Cloud</a:t>
            </a:r>
            <a:r>
              <a:rPr lang="en" sz="15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top words used in post . Feature extraction using Tokenizer and plotted using Seaborn and </a:t>
            </a:r>
            <a:r>
              <a:rPr lang="en" sz="15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Matplotlib</a:t>
            </a:r>
            <a:endParaRPr sz="15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sz="15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175" y="1531388"/>
            <a:ext cx="4124699" cy="154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425" y="3138600"/>
            <a:ext cx="3700202" cy="191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5550" y="3138600"/>
            <a:ext cx="3483025" cy="191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0525" y="1697875"/>
            <a:ext cx="3875906" cy="1380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/>
        </p:nvSpPr>
        <p:spPr>
          <a:xfrm>
            <a:off x="1765350" y="91975"/>
            <a:ext cx="57864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</a:t>
            </a:r>
            <a:r>
              <a:rPr lang="en" sz="31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Models used:</a:t>
            </a:r>
            <a:endParaRPr sz="3100" u="sng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1678800" y="611325"/>
            <a:ext cx="57864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Times New Roman"/>
              <a:buAutoNum type="arabicPeriod"/>
            </a:pPr>
            <a:r>
              <a:rPr b="1" lang="en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TFIDFVectorizer</a:t>
            </a:r>
            <a:r>
              <a:rPr b="1" lang="en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Logistic Regression</a:t>
            </a:r>
            <a:endParaRPr b="1"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1657050" y="968600"/>
            <a:ext cx="65640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  </a:t>
            </a:r>
            <a:r>
              <a:rPr b="1" lang="en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TFIDFVectorizer</a:t>
            </a:r>
            <a:r>
              <a:rPr b="1" lang="en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Multinomial Naive Bayes</a:t>
            </a:r>
            <a:endParaRPr b="1" sz="2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60400" y="1482075"/>
            <a:ext cx="91440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Pipeline</a:t>
            </a: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class from </a:t>
            </a:r>
            <a:r>
              <a:rPr b="1"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SKLearn library</a:t>
            </a: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used to run multiple models simultaneously in a pipeline.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381750" y="-615525"/>
            <a:ext cx="85536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291975" y="2014575"/>
            <a:ext cx="57864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Parameters of main focus:</a:t>
            </a:r>
            <a:endParaRPr b="1"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291975" y="2488650"/>
            <a:ext cx="8066700" cy="21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AutoNum type="arabicPeriod"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ROC area under curve: Ability to identify true positives and true negatives with good accuracy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AutoNum type="arabicPeriod"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Sensitivity: Ratio of correctly identified suicide cases to total number of suicide cases.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AutoNum type="arabicPeriod"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Less False Negatives: These are number of cases that our model identified as non-suicidal but it actually was a suicidal case.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AutoNum type="arabicPeriod"/>
            </a:pPr>
            <a:r>
              <a:rPr lang="en" sz="1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accuracy on testing data. </a:t>
            </a:r>
            <a:endParaRPr sz="16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/>
        </p:nvSpPr>
        <p:spPr>
          <a:xfrm>
            <a:off x="371700" y="120525"/>
            <a:ext cx="57864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371700" y="594600"/>
            <a:ext cx="8066700" cy="21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2069700" y="35625"/>
            <a:ext cx="57864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performances and accuracy comparison</a:t>
            </a:r>
            <a:endParaRPr sz="21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675" y="510451"/>
            <a:ext cx="8458649" cy="206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700" y="3087600"/>
            <a:ext cx="8458649" cy="205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/>
        </p:nvSpPr>
        <p:spPr>
          <a:xfrm>
            <a:off x="3105825" y="2661975"/>
            <a:ext cx="35829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Models and accuracy found in thesis</a:t>
            </a:r>
            <a:endParaRPr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/>
        </p:nvSpPr>
        <p:spPr>
          <a:xfrm>
            <a:off x="649200" y="0"/>
            <a:ext cx="78456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00" y="38525"/>
            <a:ext cx="5044450" cy="284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800" y="2929025"/>
            <a:ext cx="5407107" cy="213664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/>
          <p:nvPr/>
        </p:nvSpPr>
        <p:spPr>
          <a:xfrm>
            <a:off x="6112800" y="3430375"/>
            <a:ext cx="3084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Bar plot for comparing frequency </a:t>
            </a:r>
            <a:r>
              <a:rPr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top words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5157650" y="1022625"/>
            <a:ext cx="4195500" cy="1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 words used to identify suicidal cases(using</a:t>
            </a:r>
            <a:r>
              <a:rPr b="1" lang="en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Word Cloud</a:t>
            </a:r>
            <a:r>
              <a:rPr b="1" lang="en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library</a:t>
            </a:r>
            <a:r>
              <a:rPr lang="en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34" name="Google Shape;134;p20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35" name="Google Shape;135;p20"/>
          <p:cNvSpPr txBox="1"/>
          <p:nvPr/>
        </p:nvSpPr>
        <p:spPr>
          <a:xfrm>
            <a:off x="2412550" y="161350"/>
            <a:ext cx="35517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</a:t>
            </a:r>
            <a:r>
              <a:rPr b="1" lang="en" sz="24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Victorias Data</a:t>
            </a:r>
            <a:endParaRPr b="1" sz="21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650900" y="1018800"/>
            <a:ext cx="7570200" cy="37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Times New Roman"/>
              <a:buChar char="❖"/>
            </a:pPr>
            <a:r>
              <a:rPr lang="en" sz="20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Seven month after her passing , Victoria’s mother discovered a digital diary that she had kept in her laptop.</a:t>
            </a:r>
            <a:endParaRPr sz="20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Times New Roman"/>
              <a:buChar char="❖"/>
            </a:pPr>
            <a:r>
              <a:rPr lang="en" sz="20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Contains detailed entries about her life and her thought process about suicide.</a:t>
            </a:r>
            <a:endParaRPr sz="20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Times New Roman"/>
              <a:buChar char="❖"/>
            </a:pPr>
            <a:r>
              <a:rPr lang="en" sz="20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Applying our model to Victoria’s writings allows us see if our model -trained on data from online communities - would generalise well to an unseen test set. </a:t>
            </a:r>
            <a:endParaRPr sz="20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Times New Roman"/>
              <a:buChar char="❖"/>
            </a:pPr>
            <a:r>
              <a:rPr lang="en" sz="20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social psychologist Roy theory , Bering mapped different parts of her diary to six different stages from </a:t>
            </a:r>
            <a:endParaRPr sz="20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Times New Roman"/>
              <a:buChar char="❖"/>
            </a:pPr>
            <a:r>
              <a:rPr lang="en" sz="20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“falling short of expectations”: stage 1 to </a:t>
            </a:r>
            <a:endParaRPr sz="20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Times New Roman"/>
              <a:buChar char="❖"/>
            </a:pPr>
            <a:r>
              <a:rPr lang="en" sz="20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“high-self-awareness” : stage-3 and to </a:t>
            </a:r>
            <a:endParaRPr sz="20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Times New Roman"/>
              <a:buChar char="❖"/>
            </a:pPr>
            <a:r>
              <a:rPr lang="en" sz="20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final stage of “</a:t>
            </a:r>
            <a:r>
              <a:rPr lang="en" sz="20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disinhibition</a:t>
            </a:r>
            <a:r>
              <a:rPr lang="en" sz="20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</a:t>
            </a:r>
            <a:endParaRPr sz="20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idx="1" type="subTitle"/>
          </p:nvPr>
        </p:nvSpPr>
        <p:spPr>
          <a:xfrm>
            <a:off x="3894750" y="742875"/>
            <a:ext cx="1354500" cy="2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❖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Result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350" y="1068325"/>
            <a:ext cx="8261826" cy="396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/>
          <p:nvPr/>
        </p:nvSpPr>
        <p:spPr>
          <a:xfrm>
            <a:off x="2700675" y="0"/>
            <a:ext cx="45492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</a:t>
            </a:r>
            <a:r>
              <a:rPr lang="en" sz="24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Victorias Data</a:t>
            </a:r>
            <a:endParaRPr sz="21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" name="Google Shape;144;p21"/>
          <p:cNvSpPr txBox="1"/>
          <p:nvPr/>
        </p:nvSpPr>
        <p:spPr>
          <a:xfrm>
            <a:off x="268838" y="452800"/>
            <a:ext cx="89073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TfidfVectorizer </a:t>
            </a: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Transforms text to feature vectors that can be used as input to estimator.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